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DF3788-8D5E-4949-A607-ED6B4C1F09D7}">
  <a:tblStyle styleId="{91DF3788-8D5E-4949-A607-ED6B4C1F09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43588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4553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27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67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0eefc0b76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50eefc0b76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0eefc0b76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50eefc0b76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334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64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46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0eefc0b76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50eefc0b76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071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13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0eefc0b76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50eefc0b76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597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0eefc0b7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50eefc0b7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73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72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0eefc0b7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50eefc0b7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7861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eefc0b76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50eefc0b76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78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XHwan/jangeum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452"/>
            </a:gs>
            <a:gs pos="23000">
              <a:srgbClr val="FFC452"/>
            </a:gs>
            <a:gs pos="69000">
              <a:srgbClr val="FFB31D"/>
            </a:gs>
            <a:gs pos="97000">
              <a:srgbClr val="FFAC0A"/>
            </a:gs>
            <a:gs pos="100000">
              <a:srgbClr val="FFAC0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/>
        </p:nvSpPr>
        <p:spPr>
          <a:xfrm>
            <a:off x="2481600" y="4219425"/>
            <a:ext cx="7228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 err="1">
                <a:solidFill>
                  <a:srgbClr val="684106"/>
                </a:solidFill>
                <a:latin typeface="Arial"/>
                <a:ea typeface="Arial"/>
                <a:cs typeface="Arial"/>
                <a:sym typeface="Arial"/>
              </a:rPr>
              <a:t>재료</a:t>
            </a:r>
            <a:r>
              <a:rPr lang="en-US" sz="4000" b="1" i="0" u="none" strike="noStrike" cap="none" dirty="0">
                <a:solidFill>
                  <a:srgbClr val="68410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684106"/>
                </a:solidFill>
                <a:latin typeface="Arial"/>
                <a:ea typeface="Arial"/>
                <a:cs typeface="Arial"/>
                <a:sym typeface="Arial"/>
              </a:rPr>
              <a:t>선택에</a:t>
            </a:r>
            <a:r>
              <a:rPr lang="en-US" sz="4000" b="1" i="0" u="none" strike="noStrike" cap="none" dirty="0">
                <a:solidFill>
                  <a:srgbClr val="68410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dirty="0" err="1">
                <a:solidFill>
                  <a:srgbClr val="684106"/>
                </a:solidFill>
              </a:rPr>
              <a:t>알맞은</a:t>
            </a:r>
            <a:r>
              <a:rPr lang="en-US" sz="4000" b="1" i="0" u="none" strike="noStrike" cap="none" dirty="0">
                <a:solidFill>
                  <a:srgbClr val="68410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dirty="0" err="1">
                <a:solidFill>
                  <a:srgbClr val="684106"/>
                </a:solidFill>
              </a:rPr>
              <a:t>레시피</a:t>
            </a:r>
            <a:endParaRPr dirty="0"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l="16153" t="7721" r="14156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noFill/>
          <a:ln>
            <a:noFill/>
          </a:ln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Google Shape;17;p3"/>
          <p:cNvSpPr txBox="1"/>
          <p:nvPr/>
        </p:nvSpPr>
        <p:spPr>
          <a:xfrm>
            <a:off x="4667697" y="4927425"/>
            <a:ext cx="285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54D18"/>
                </a:solidFill>
              </a:rPr>
              <a:t>장금이</a:t>
            </a:r>
            <a:r>
              <a:rPr lang="en-US" sz="1400" b="0" i="0" u="none" strike="noStrike" cap="none">
                <a:solidFill>
                  <a:srgbClr val="A54D18"/>
                </a:solidFill>
                <a:latin typeface="Arial"/>
                <a:ea typeface="Arial"/>
                <a:cs typeface="Arial"/>
                <a:sym typeface="Arial"/>
              </a:rPr>
              <a:t>팀 서정환 유희진</a:t>
            </a:r>
            <a:endParaRPr sz="1400" b="0" i="0" u="none" strike="noStrike" cap="none">
              <a:solidFill>
                <a:srgbClr val="A54D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54D18"/>
              </a:solidFill>
            </a:endParaRPr>
          </a:p>
        </p:txBody>
      </p:sp>
      <p:grpSp>
        <p:nvGrpSpPr>
          <p:cNvPr id="18" name="Google Shape;18;p3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9" name="Google Shape;19;p3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/>
          <p:nvPr/>
        </p:nvSpPr>
        <p:spPr>
          <a:xfrm>
            <a:off x="169260" y="266697"/>
            <a:ext cx="18501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2019년도 1학기</a:t>
            </a:r>
            <a:endParaRPr sz="14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안드로이드 프로젝트</a:t>
            </a:r>
            <a:endParaRPr sz="14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3"/>
          <p:cNvCxnSpPr/>
          <p:nvPr/>
        </p:nvCxnSpPr>
        <p:spPr>
          <a:xfrm>
            <a:off x="240111" y="789917"/>
            <a:ext cx="1857882" cy="0"/>
          </a:xfrm>
          <a:prstGeom prst="straightConnector1">
            <a:avLst/>
          </a:prstGeom>
          <a:noFill/>
          <a:ln w="9525" cap="flat" cmpd="sng">
            <a:solidFill>
              <a:srgbClr val="676464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193508" y="347350"/>
            <a:ext cx="595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rgbClr val="3C3C3C"/>
                </a:solidFill>
              </a:rPr>
              <a:t>3</a:t>
            </a: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C3C3C"/>
                </a:solidFill>
              </a:rPr>
              <a:t>창의성 및 독창성</a:t>
            </a:r>
            <a:endParaRPr sz="1800">
              <a:solidFill>
                <a:srgbClr val="3C3C3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193481" y="675150"/>
            <a:ext cx="377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"/>
          <p:cNvSpPr txBox="1"/>
          <p:nvPr/>
        </p:nvSpPr>
        <p:spPr>
          <a:xfrm>
            <a:off x="5962150" y="2645150"/>
            <a:ext cx="46617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84106"/>
                </a:solidFill>
              </a:rPr>
              <a:t>부족한 재료를 장바구니에 추가하여 확인할 수 있음</a:t>
            </a:r>
            <a:br>
              <a:rPr lang="en-US" sz="2100">
                <a:solidFill>
                  <a:srgbClr val="684106"/>
                </a:solidFill>
              </a:rPr>
            </a:br>
            <a:r>
              <a:rPr lang="en-US" sz="2100">
                <a:solidFill>
                  <a:srgbClr val="684106"/>
                </a:solidFill>
              </a:rPr>
              <a:t> </a:t>
            </a:r>
            <a:endParaRPr sz="2100">
              <a:solidFill>
                <a:srgbClr val="68410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684106"/>
              </a:solidFill>
            </a:endParaRPr>
          </a:p>
        </p:txBody>
      </p:sp>
      <p:sp>
        <p:nvSpPr>
          <p:cNvPr id="214" name="Google Shape;214;p12"/>
          <p:cNvSpPr/>
          <p:nvPr/>
        </p:nvSpPr>
        <p:spPr>
          <a:xfrm rot="-54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12"/>
          <p:cNvCxnSpPr/>
          <p:nvPr/>
        </p:nvCxnSpPr>
        <p:spPr>
          <a:xfrm rot="10800000">
            <a:off x="11402653" y="900669"/>
            <a:ext cx="510542" cy="0"/>
          </a:xfrm>
          <a:prstGeom prst="straightConnector1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p12"/>
          <p:cNvCxnSpPr/>
          <p:nvPr/>
        </p:nvCxnSpPr>
        <p:spPr>
          <a:xfrm rot="10800000">
            <a:off x="11402653" y="205750"/>
            <a:ext cx="510542" cy="0"/>
          </a:xfrm>
          <a:prstGeom prst="straightConnector1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217" name="Google Shape;217;p1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18" name="Google Shape;218;p12"/>
            <p:cNvPicPr preferRelativeResize="0"/>
            <p:nvPr/>
          </p:nvPicPr>
          <p:blipFill rotWithShape="1">
            <a:blip r:embed="rId3">
              <a:alphaModFix/>
            </a:blip>
            <a:srcRect l="16153" t="7721" r="14156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noFill/>
            <a:ln>
              <a:noFill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19" name="Google Shape;219;p12"/>
            <p:cNvPicPr preferRelativeResize="0"/>
            <p:nvPr/>
          </p:nvPicPr>
          <p:blipFill rotWithShape="1">
            <a:blip r:embed="rId4">
              <a:alphaModFix/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noFill/>
            <a:ln>
              <a:noFill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20" name="Google Shape;220;p12"/>
          <p:cNvSpPr txBox="1"/>
          <p:nvPr/>
        </p:nvSpPr>
        <p:spPr>
          <a:xfrm>
            <a:off x="193465" y="675150"/>
            <a:ext cx="51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C3C"/>
                </a:solidFill>
              </a:rPr>
              <a:t>기존 유사 앱과의 차이점 </a:t>
            </a:r>
            <a:endParaRPr/>
          </a:p>
        </p:txBody>
      </p:sp>
      <p:sp>
        <p:nvSpPr>
          <p:cNvPr id="221" name="Google Shape;221;p12"/>
          <p:cNvSpPr txBox="1"/>
          <p:nvPr/>
        </p:nvSpPr>
        <p:spPr>
          <a:xfrm>
            <a:off x="5962150" y="4136334"/>
            <a:ext cx="54405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84106"/>
                </a:solidFill>
              </a:rPr>
              <a:t>원하는 레시피를 선택 후 요리 시작 버튼을 누르면 가지고 있는 재료에서 차감 됨</a:t>
            </a:r>
            <a:endParaRPr sz="2100">
              <a:solidFill>
                <a:srgbClr val="684106"/>
              </a:solidFill>
            </a:endParaRPr>
          </a:p>
        </p:txBody>
      </p:sp>
      <p:pic>
        <p:nvPicPr>
          <p:cNvPr id="222" name="Google Shape;22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5800" y="1514770"/>
            <a:ext cx="2565576" cy="483155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3" name="Google Shape;223;p12"/>
          <p:cNvCxnSpPr/>
          <p:nvPr/>
        </p:nvCxnSpPr>
        <p:spPr>
          <a:xfrm>
            <a:off x="5310425" y="2249700"/>
            <a:ext cx="0" cy="3528900"/>
          </a:xfrm>
          <a:prstGeom prst="straightConnector1">
            <a:avLst/>
          </a:prstGeom>
          <a:noFill/>
          <a:ln w="9525" cap="flat" cmpd="sng">
            <a:solidFill>
              <a:srgbClr val="DD8C07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 txBox="1"/>
          <p:nvPr/>
        </p:nvSpPr>
        <p:spPr>
          <a:xfrm>
            <a:off x="193495" y="347350"/>
            <a:ext cx="39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rgbClr val="3C3C3C"/>
                </a:solidFill>
              </a:rPr>
              <a:t>4</a:t>
            </a: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C3C3C"/>
                </a:solidFill>
              </a:rPr>
              <a:t>테스크 정의 및 일정 관리</a:t>
            </a:r>
            <a:endParaRPr sz="1800">
              <a:solidFill>
                <a:srgbClr val="3C3C3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193480" y="675150"/>
            <a:ext cx="352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C3C"/>
                </a:solidFill>
              </a:rPr>
              <a:t>테스크 정의</a:t>
            </a:r>
            <a:endParaRPr/>
          </a:p>
        </p:txBody>
      </p:sp>
      <p:grpSp>
        <p:nvGrpSpPr>
          <p:cNvPr id="231" name="Google Shape;231;p1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</p:grpSpPr>
        <p:grpSp>
          <p:nvGrpSpPr>
            <p:cNvPr id="232" name="Google Shape;232;p13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</p:grpSpPr>
          <p:sp>
            <p:nvSpPr>
              <p:cNvPr id="233" name="Google Shape;233;p13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4" name="Google Shape;234;p13"/>
              <p:cNvCxnSpPr/>
              <p:nvPr/>
            </p:nvCxnSpPr>
            <p:spPr>
              <a:xfrm>
                <a:off x="793708" y="3111827"/>
                <a:ext cx="16619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5" name="Google Shape;235;p13"/>
              <p:cNvCxnSpPr/>
              <p:nvPr/>
            </p:nvCxnSpPr>
            <p:spPr>
              <a:xfrm>
                <a:off x="793708" y="710870"/>
                <a:ext cx="16619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6" name="Google Shape;236;p13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37" name="Google Shape;237;p13"/>
              <p:cNvPicPr preferRelativeResize="0"/>
              <p:nvPr/>
            </p:nvPicPr>
            <p:blipFill rotWithShape="1">
              <a:blip r:embed="rId3">
                <a:alphaModFix/>
              </a:blip>
              <a:srcRect l="16153" t="7721" r="14156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38" name="Google Shape;238;p13"/>
              <p:cNvPicPr preferRelativeResize="0"/>
              <p:nvPr/>
            </p:nvPicPr>
            <p:blipFill rotWithShape="1">
              <a:blip r:embed="rId4">
                <a:alphaModFix/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39" name="Google Shape;239;p13"/>
          <p:cNvGrpSpPr/>
          <p:nvPr/>
        </p:nvGrpSpPr>
        <p:grpSpPr>
          <a:xfrm>
            <a:off x="934050" y="1960725"/>
            <a:ext cx="10323900" cy="1114402"/>
            <a:chOff x="982875" y="1655925"/>
            <a:chExt cx="10323900" cy="1114402"/>
          </a:xfrm>
        </p:grpSpPr>
        <p:sp>
          <p:nvSpPr>
            <p:cNvPr id="240" name="Google Shape;240;p13"/>
            <p:cNvSpPr txBox="1"/>
            <p:nvPr/>
          </p:nvSpPr>
          <p:spPr>
            <a:xfrm>
              <a:off x="982875" y="1655925"/>
              <a:ext cx="348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684106"/>
                  </a:solidFill>
                </a:rPr>
                <a:t>레시피 및 재료 DB 구축</a:t>
              </a:r>
              <a:endParaRPr/>
            </a:p>
          </p:txBody>
        </p:sp>
        <p:sp>
          <p:nvSpPr>
            <p:cNvPr id="241" name="Google Shape;241;p13"/>
            <p:cNvSpPr txBox="1"/>
            <p:nvPr/>
          </p:nvSpPr>
          <p:spPr>
            <a:xfrm>
              <a:off x="4298400" y="1655925"/>
              <a:ext cx="348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684106"/>
                  </a:solidFill>
                </a:rPr>
                <a:t>서버 구축 및 DB 연결</a:t>
              </a:r>
              <a:endParaRPr/>
            </a:p>
          </p:txBody>
        </p:sp>
        <p:sp>
          <p:nvSpPr>
            <p:cNvPr id="242" name="Google Shape;242;p13"/>
            <p:cNvSpPr txBox="1"/>
            <p:nvPr/>
          </p:nvSpPr>
          <p:spPr>
            <a:xfrm>
              <a:off x="7818375" y="1655925"/>
              <a:ext cx="348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684106"/>
                  </a:solidFill>
                </a:rPr>
                <a:t>레이아웃 구상</a:t>
              </a:r>
              <a:endParaRPr/>
            </a:p>
          </p:txBody>
        </p:sp>
        <p:sp>
          <p:nvSpPr>
            <p:cNvPr id="243" name="Google Shape;243;p13"/>
            <p:cNvSpPr txBox="1"/>
            <p:nvPr/>
          </p:nvSpPr>
          <p:spPr>
            <a:xfrm>
              <a:off x="1427325" y="2401025"/>
              <a:ext cx="259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676464"/>
                  </a:solidFill>
                </a:rPr>
                <a:t>레시피, 재료, 계량 등 자료 조사 및 정리 </a:t>
              </a:r>
              <a:endParaRPr/>
            </a:p>
          </p:txBody>
        </p:sp>
        <p:cxnSp>
          <p:nvCxnSpPr>
            <p:cNvPr id="244" name="Google Shape;244;p13"/>
            <p:cNvCxnSpPr/>
            <p:nvPr/>
          </p:nvCxnSpPr>
          <p:spPr>
            <a:xfrm>
              <a:off x="1857367" y="2159415"/>
              <a:ext cx="1739400" cy="0"/>
            </a:xfrm>
            <a:prstGeom prst="straightConnector1">
              <a:avLst/>
            </a:prstGeom>
            <a:noFill/>
            <a:ln w="9525" cap="flat" cmpd="sng">
              <a:solidFill>
                <a:srgbClr val="DD8C07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45" name="Google Shape;245;p13"/>
            <p:cNvSpPr txBox="1"/>
            <p:nvPr/>
          </p:nvSpPr>
          <p:spPr>
            <a:xfrm>
              <a:off x="4968450" y="2401027"/>
              <a:ext cx="214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676464"/>
                  </a:solidFill>
                </a:rPr>
                <a:t>레시피 및 재료 DB, 회원 DB, 후기 및 좋아요 등 저장</a:t>
              </a:r>
              <a:endParaRPr/>
            </a:p>
          </p:txBody>
        </p:sp>
        <p:cxnSp>
          <p:nvCxnSpPr>
            <p:cNvPr id="246" name="Google Shape;246;p13"/>
            <p:cNvCxnSpPr/>
            <p:nvPr/>
          </p:nvCxnSpPr>
          <p:spPr>
            <a:xfrm>
              <a:off x="5172892" y="2159415"/>
              <a:ext cx="1739400" cy="0"/>
            </a:xfrm>
            <a:prstGeom prst="straightConnector1">
              <a:avLst/>
            </a:prstGeom>
            <a:noFill/>
            <a:ln w="9525" cap="flat" cmpd="sng">
              <a:solidFill>
                <a:srgbClr val="DD8C07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47" name="Google Shape;247;p13"/>
            <p:cNvSpPr txBox="1"/>
            <p:nvPr/>
          </p:nvSpPr>
          <p:spPr>
            <a:xfrm>
              <a:off x="8488425" y="2401027"/>
              <a:ext cx="214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676464"/>
                  </a:solidFill>
                </a:rPr>
                <a:t>회원 등록창, 메인창, 레시피창 등 상세 내용 구상</a:t>
              </a:r>
              <a:endParaRPr/>
            </a:p>
          </p:txBody>
        </p:sp>
        <p:cxnSp>
          <p:nvCxnSpPr>
            <p:cNvPr id="248" name="Google Shape;248;p13"/>
            <p:cNvCxnSpPr/>
            <p:nvPr/>
          </p:nvCxnSpPr>
          <p:spPr>
            <a:xfrm>
              <a:off x="8692867" y="2159415"/>
              <a:ext cx="1739400" cy="0"/>
            </a:xfrm>
            <a:prstGeom prst="straightConnector1">
              <a:avLst/>
            </a:prstGeom>
            <a:noFill/>
            <a:ln w="9525" cap="flat" cmpd="sng">
              <a:solidFill>
                <a:srgbClr val="DD8C07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49" name="Google Shape;249;p13"/>
          <p:cNvGrpSpPr/>
          <p:nvPr/>
        </p:nvGrpSpPr>
        <p:grpSpPr>
          <a:xfrm>
            <a:off x="2694038" y="4280700"/>
            <a:ext cx="6803925" cy="1114402"/>
            <a:chOff x="2640638" y="4280700"/>
            <a:chExt cx="6803925" cy="1114402"/>
          </a:xfrm>
        </p:grpSpPr>
        <p:sp>
          <p:nvSpPr>
            <p:cNvPr id="250" name="Google Shape;250;p13"/>
            <p:cNvSpPr txBox="1"/>
            <p:nvPr/>
          </p:nvSpPr>
          <p:spPr>
            <a:xfrm>
              <a:off x="2640638" y="4280700"/>
              <a:ext cx="348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684106"/>
                  </a:solidFill>
                </a:rPr>
                <a:t>레이아웃 구성</a:t>
              </a:r>
              <a:endParaRPr/>
            </a:p>
          </p:txBody>
        </p:sp>
        <p:sp>
          <p:nvSpPr>
            <p:cNvPr id="251" name="Google Shape;251;p13"/>
            <p:cNvSpPr txBox="1"/>
            <p:nvPr/>
          </p:nvSpPr>
          <p:spPr>
            <a:xfrm>
              <a:off x="5956163" y="4280700"/>
              <a:ext cx="348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684106"/>
                  </a:solidFill>
                </a:rPr>
                <a:t>레이아웃 이벤트 처리</a:t>
              </a:r>
              <a:endParaRPr/>
            </a:p>
          </p:txBody>
        </p:sp>
        <p:sp>
          <p:nvSpPr>
            <p:cNvPr id="252" name="Google Shape;252;p13"/>
            <p:cNvSpPr txBox="1"/>
            <p:nvPr/>
          </p:nvSpPr>
          <p:spPr>
            <a:xfrm>
              <a:off x="3310688" y="5025802"/>
              <a:ext cx="214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676464"/>
                  </a:solidFill>
                </a:rPr>
                <a:t>레이아웃 구상에 따른 레이아웃 구성</a:t>
              </a:r>
              <a:endParaRPr/>
            </a:p>
          </p:txBody>
        </p:sp>
        <p:cxnSp>
          <p:nvCxnSpPr>
            <p:cNvPr id="253" name="Google Shape;253;p13"/>
            <p:cNvCxnSpPr/>
            <p:nvPr/>
          </p:nvCxnSpPr>
          <p:spPr>
            <a:xfrm>
              <a:off x="3515129" y="4784190"/>
              <a:ext cx="1739400" cy="0"/>
            </a:xfrm>
            <a:prstGeom prst="straightConnector1">
              <a:avLst/>
            </a:prstGeom>
            <a:noFill/>
            <a:ln w="9525" cap="flat" cmpd="sng">
              <a:solidFill>
                <a:srgbClr val="DD8C07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54" name="Google Shape;254;p13"/>
            <p:cNvSpPr txBox="1"/>
            <p:nvPr/>
          </p:nvSpPr>
          <p:spPr>
            <a:xfrm>
              <a:off x="6436923" y="5025800"/>
              <a:ext cx="2526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676464"/>
                  </a:solidFill>
                </a:rPr>
                <a:t>회원 등록, 좋아요, 북마크, 댓글, 광고 등 레이아웃에 맞는 이벤트 처리</a:t>
              </a:r>
              <a:endParaRPr/>
            </a:p>
          </p:txBody>
        </p:sp>
        <p:cxnSp>
          <p:nvCxnSpPr>
            <p:cNvPr id="255" name="Google Shape;255;p13"/>
            <p:cNvCxnSpPr/>
            <p:nvPr/>
          </p:nvCxnSpPr>
          <p:spPr>
            <a:xfrm>
              <a:off x="6830654" y="4784190"/>
              <a:ext cx="1739400" cy="0"/>
            </a:xfrm>
            <a:prstGeom prst="straightConnector1">
              <a:avLst/>
            </a:prstGeom>
            <a:noFill/>
            <a:ln w="9525" cap="flat" cmpd="sng">
              <a:solidFill>
                <a:srgbClr val="DD8C07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/>
          <p:nvPr/>
        </p:nvSpPr>
        <p:spPr>
          <a:xfrm>
            <a:off x="0" y="321392"/>
            <a:ext cx="104700" cy="79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 txBox="1"/>
          <p:nvPr/>
        </p:nvSpPr>
        <p:spPr>
          <a:xfrm>
            <a:off x="193495" y="347350"/>
            <a:ext cx="39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rgbClr val="3C3C3C"/>
                </a:solidFill>
              </a:rPr>
              <a:t>4</a:t>
            </a: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C3C3C"/>
                </a:solidFill>
              </a:rPr>
              <a:t>테스크 정의 및 일정 관리</a:t>
            </a:r>
            <a:endParaRPr sz="1800">
              <a:solidFill>
                <a:srgbClr val="3C3C3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</p:txBody>
      </p:sp>
      <p:sp>
        <p:nvSpPr>
          <p:cNvPr id="262" name="Google Shape;262;p14"/>
          <p:cNvSpPr txBox="1"/>
          <p:nvPr/>
        </p:nvSpPr>
        <p:spPr>
          <a:xfrm>
            <a:off x="193480" y="675150"/>
            <a:ext cx="352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C3C"/>
                </a:solidFill>
              </a:rPr>
              <a:t>일정 관리</a:t>
            </a:r>
            <a:endParaRPr/>
          </a:p>
        </p:txBody>
      </p:sp>
      <p:grpSp>
        <p:nvGrpSpPr>
          <p:cNvPr id="263" name="Google Shape;263;p14"/>
          <p:cNvGrpSpPr/>
          <p:nvPr/>
        </p:nvGrpSpPr>
        <p:grpSpPr>
          <a:xfrm flipH="1">
            <a:off x="11374436" y="0"/>
            <a:ext cx="579130" cy="1228136"/>
            <a:chOff x="1066149" y="-1"/>
            <a:chExt cx="2336145" cy="4954158"/>
          </a:xfrm>
        </p:grpSpPr>
        <p:grpSp>
          <p:nvGrpSpPr>
            <p:cNvPr id="264" name="Google Shape;264;p14"/>
            <p:cNvGrpSpPr/>
            <p:nvPr/>
          </p:nvGrpSpPr>
          <p:grpSpPr>
            <a:xfrm>
              <a:off x="1066149" y="-1"/>
              <a:ext cx="2336145" cy="4954158"/>
              <a:chOff x="662152" y="-1"/>
              <a:chExt cx="1884900" cy="4242300"/>
            </a:xfrm>
          </p:grpSpPr>
          <p:sp>
            <p:nvSpPr>
              <p:cNvPr id="265" name="Google Shape;265;p14"/>
              <p:cNvSpPr/>
              <p:nvPr/>
            </p:nvSpPr>
            <p:spPr>
              <a:xfrm rot="5400000">
                <a:off x="-516548" y="1178699"/>
                <a:ext cx="4242300" cy="18849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6" name="Google Shape;266;p14"/>
              <p:cNvCxnSpPr/>
              <p:nvPr/>
            </p:nvCxnSpPr>
            <p:spPr>
              <a:xfrm>
                <a:off x="793708" y="3111827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7" name="Google Shape;267;p14"/>
              <p:cNvCxnSpPr/>
              <p:nvPr/>
            </p:nvCxnSpPr>
            <p:spPr>
              <a:xfrm>
                <a:off x="793708" y="710870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8" name="Google Shape;268;p14"/>
            <p:cNvGrpSpPr/>
            <p:nvPr/>
          </p:nvGrpSpPr>
          <p:grpSpPr>
            <a:xfrm>
              <a:off x="1521511" y="1246637"/>
              <a:ext cx="1660429" cy="1960956"/>
              <a:chOff x="5827464" y="1399010"/>
              <a:chExt cx="4436091" cy="5238997"/>
            </a:xfrm>
          </p:grpSpPr>
          <p:pic>
            <p:nvPicPr>
              <p:cNvPr id="269" name="Google Shape;269;p14"/>
              <p:cNvPicPr preferRelativeResize="0"/>
              <p:nvPr/>
            </p:nvPicPr>
            <p:blipFill rotWithShape="1">
              <a:blip r:embed="rId3">
                <a:alphaModFix/>
              </a:blip>
              <a:srcRect l="16154" t="7720" r="14154" b="19440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70" name="Google Shape;270;p14"/>
              <p:cNvPicPr preferRelativeResize="0"/>
              <p:nvPr/>
            </p:nvPicPr>
            <p:blipFill rotWithShape="1">
              <a:blip r:embed="rId4">
                <a:alphaModFix/>
              </a:blip>
              <a:srcRect l="-3187" t="85300" r="14155" b="-2881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271" name="Google Shape;271;p14"/>
          <p:cNvGraphicFramePr/>
          <p:nvPr/>
        </p:nvGraphicFramePr>
        <p:xfrm>
          <a:off x="1465175" y="2213100"/>
          <a:ext cx="9261650" cy="3247825"/>
        </p:xfrm>
        <a:graphic>
          <a:graphicData uri="http://schemas.openxmlformats.org/drawingml/2006/table">
            <a:tbl>
              <a:tblPr>
                <a:noFill/>
                <a:tableStyleId>{91DF3788-8D5E-4949-A607-ED6B4C1F09D7}</a:tableStyleId>
              </a:tblPr>
              <a:tblGrid>
                <a:gridCol w="3237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3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39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39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39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039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39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6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4/08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4/14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5/01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5/17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6/01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6/10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레시피 및 재료 DB 구축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레이아웃 구상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레이아웃 구성 및 이벤트 처리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서버 및 DB 연결</a:t>
                      </a:r>
                      <a:endParaRPr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점검 및 보수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최종 발표 준비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/>
          <p:nvPr/>
        </p:nvSpPr>
        <p:spPr>
          <a:xfrm>
            <a:off x="0" y="321392"/>
            <a:ext cx="104700" cy="79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193501" y="347350"/>
            <a:ext cx="44442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600">
                <a:solidFill>
                  <a:srgbClr val="3C3C3C"/>
                </a:solidFill>
              </a:rPr>
              <a:t>5</a:t>
            </a:r>
            <a:r>
              <a:rPr lang="en-US" sz="2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solidFill>
                  <a:srgbClr val="3C3C3C"/>
                </a:solidFill>
              </a:rPr>
              <a:t>역할 분담</a:t>
            </a:r>
            <a:endParaRPr sz="2600">
              <a:solidFill>
                <a:srgbClr val="3C3C3C"/>
              </a:solidFill>
            </a:endParaRPr>
          </a:p>
        </p:txBody>
      </p:sp>
      <p:grpSp>
        <p:nvGrpSpPr>
          <p:cNvPr id="278" name="Google Shape;278;p15"/>
          <p:cNvGrpSpPr/>
          <p:nvPr/>
        </p:nvGrpSpPr>
        <p:grpSpPr>
          <a:xfrm flipH="1">
            <a:off x="11374436" y="0"/>
            <a:ext cx="579130" cy="1228136"/>
            <a:chOff x="1066149" y="-1"/>
            <a:chExt cx="2336145" cy="4954158"/>
          </a:xfrm>
        </p:grpSpPr>
        <p:grpSp>
          <p:nvGrpSpPr>
            <p:cNvPr id="279" name="Google Shape;279;p15"/>
            <p:cNvGrpSpPr/>
            <p:nvPr/>
          </p:nvGrpSpPr>
          <p:grpSpPr>
            <a:xfrm>
              <a:off x="1066149" y="-1"/>
              <a:ext cx="2336145" cy="4954158"/>
              <a:chOff x="662152" y="-1"/>
              <a:chExt cx="1884900" cy="4242300"/>
            </a:xfrm>
          </p:grpSpPr>
          <p:sp>
            <p:nvSpPr>
              <p:cNvPr id="280" name="Google Shape;280;p15"/>
              <p:cNvSpPr/>
              <p:nvPr/>
            </p:nvSpPr>
            <p:spPr>
              <a:xfrm rot="5400000">
                <a:off x="-516548" y="1178699"/>
                <a:ext cx="4242300" cy="18849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1" name="Google Shape;281;p15"/>
              <p:cNvCxnSpPr/>
              <p:nvPr/>
            </p:nvCxnSpPr>
            <p:spPr>
              <a:xfrm>
                <a:off x="793708" y="3111827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2" name="Google Shape;282;p15"/>
              <p:cNvCxnSpPr/>
              <p:nvPr/>
            </p:nvCxnSpPr>
            <p:spPr>
              <a:xfrm>
                <a:off x="793708" y="710870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83" name="Google Shape;283;p15"/>
            <p:cNvGrpSpPr/>
            <p:nvPr/>
          </p:nvGrpSpPr>
          <p:grpSpPr>
            <a:xfrm>
              <a:off x="1521511" y="1246637"/>
              <a:ext cx="1660429" cy="1960956"/>
              <a:chOff x="5827464" y="1399010"/>
              <a:chExt cx="4436091" cy="5238997"/>
            </a:xfrm>
          </p:grpSpPr>
          <p:pic>
            <p:nvPicPr>
              <p:cNvPr id="284" name="Google Shape;284;p15"/>
              <p:cNvPicPr preferRelativeResize="0"/>
              <p:nvPr/>
            </p:nvPicPr>
            <p:blipFill rotWithShape="1">
              <a:blip r:embed="rId3">
                <a:alphaModFix/>
              </a:blip>
              <a:srcRect l="16154" t="7720" r="14154" b="19440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85" name="Google Shape;285;p15"/>
              <p:cNvPicPr preferRelativeResize="0"/>
              <p:nvPr/>
            </p:nvPicPr>
            <p:blipFill rotWithShape="1">
              <a:blip r:embed="rId4">
                <a:alphaModFix/>
              </a:blip>
              <a:srcRect l="-3187" t="85300" r="14155" b="-2881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86" name="Google Shape;286;p15"/>
          <p:cNvGrpSpPr/>
          <p:nvPr/>
        </p:nvGrpSpPr>
        <p:grpSpPr>
          <a:xfrm>
            <a:off x="1269437" y="1627633"/>
            <a:ext cx="9653125" cy="3838818"/>
            <a:chOff x="1258325" y="1839282"/>
            <a:chExt cx="9653125" cy="3838818"/>
          </a:xfrm>
        </p:grpSpPr>
        <p:grpSp>
          <p:nvGrpSpPr>
            <p:cNvPr id="287" name="Google Shape;287;p15"/>
            <p:cNvGrpSpPr/>
            <p:nvPr/>
          </p:nvGrpSpPr>
          <p:grpSpPr>
            <a:xfrm>
              <a:off x="1258325" y="1839282"/>
              <a:ext cx="4357200" cy="3838818"/>
              <a:chOff x="1486925" y="1534482"/>
              <a:chExt cx="4357200" cy="3838818"/>
            </a:xfrm>
          </p:grpSpPr>
          <p:grpSp>
            <p:nvGrpSpPr>
              <p:cNvPr id="288" name="Google Shape;288;p15"/>
              <p:cNvGrpSpPr/>
              <p:nvPr/>
            </p:nvGrpSpPr>
            <p:grpSpPr>
              <a:xfrm>
                <a:off x="2765825" y="1534482"/>
                <a:ext cx="1799400" cy="2247393"/>
                <a:chOff x="2765825" y="1534482"/>
                <a:chExt cx="1799400" cy="2247393"/>
              </a:xfrm>
            </p:grpSpPr>
            <p:sp>
              <p:nvSpPr>
                <p:cNvPr id="289" name="Google Shape;289;p15"/>
                <p:cNvSpPr txBox="1"/>
                <p:nvPr/>
              </p:nvSpPr>
              <p:spPr>
                <a:xfrm>
                  <a:off x="2765825" y="3381675"/>
                  <a:ext cx="17994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 err="1">
                      <a:solidFill>
                        <a:srgbClr val="684106"/>
                      </a:solidFill>
                    </a:rPr>
                    <a:t>서정환</a:t>
                  </a:r>
                  <a:endParaRPr b="1" dirty="0"/>
                </a:p>
              </p:txBody>
            </p:sp>
            <p:pic>
              <p:nvPicPr>
                <p:cNvPr id="290" name="Google Shape;290;p1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866000" y="1534482"/>
                  <a:ext cx="1599043" cy="15990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91" name="Google Shape;291;p15"/>
              <p:cNvSpPr txBox="1"/>
              <p:nvPr/>
            </p:nvSpPr>
            <p:spPr>
              <a:xfrm>
                <a:off x="1486925" y="4145400"/>
                <a:ext cx="4357200" cy="122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rgbClr val="684106"/>
                    </a:solidFill>
                  </a:rPr>
                  <a:t>서버</a:t>
                </a:r>
                <a:r>
                  <a:rPr lang="en-US" sz="2000" dirty="0">
                    <a:solidFill>
                      <a:srgbClr val="684106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구축</a:t>
                </a:r>
                <a:r>
                  <a:rPr lang="en-US" sz="2000" dirty="0">
                    <a:solidFill>
                      <a:srgbClr val="684106"/>
                    </a:solidFill>
                  </a:rPr>
                  <a:t> 및 DB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연결</a:t>
                </a:r>
                <a:endParaRPr sz="2000" dirty="0">
                  <a:solidFill>
                    <a:srgbClr val="684106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rgbClr val="684106"/>
                    </a:solidFill>
                  </a:rPr>
                  <a:t>레이아웃</a:t>
                </a:r>
                <a:r>
                  <a:rPr lang="en-US" sz="2000" dirty="0">
                    <a:solidFill>
                      <a:srgbClr val="684106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구상</a:t>
                </a:r>
                <a:endParaRPr sz="2000" dirty="0">
                  <a:solidFill>
                    <a:srgbClr val="684106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rgbClr val="684106"/>
                    </a:solidFill>
                  </a:rPr>
                  <a:t>레이아웃</a:t>
                </a:r>
                <a:r>
                  <a:rPr lang="en-US" sz="2000" dirty="0">
                    <a:solidFill>
                      <a:srgbClr val="684106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구성</a:t>
                </a:r>
                <a:endParaRPr sz="2000" dirty="0">
                  <a:solidFill>
                    <a:srgbClr val="684106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rgbClr val="684106"/>
                    </a:solidFill>
                  </a:rPr>
                  <a:t>레이아웃</a:t>
                </a:r>
                <a:r>
                  <a:rPr lang="en-US" sz="2000" dirty="0">
                    <a:solidFill>
                      <a:srgbClr val="684106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이벤트</a:t>
                </a:r>
                <a:r>
                  <a:rPr lang="en-US" sz="2000" dirty="0">
                    <a:solidFill>
                      <a:srgbClr val="684106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처리</a:t>
                </a:r>
                <a:endParaRPr sz="2000" dirty="0">
                  <a:solidFill>
                    <a:srgbClr val="684106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rgbClr val="684106"/>
                  </a:solidFill>
                </a:endParaRPr>
              </a:p>
            </p:txBody>
          </p:sp>
          <p:sp>
            <p:nvSpPr>
              <p:cNvPr id="292" name="Google Shape;292;p15"/>
              <p:cNvSpPr txBox="1"/>
              <p:nvPr/>
            </p:nvSpPr>
            <p:spPr>
              <a:xfrm>
                <a:off x="1560375" y="4145400"/>
                <a:ext cx="579000" cy="122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600">
                    <a:solidFill>
                      <a:srgbClr val="684106"/>
                    </a:solidFill>
                  </a:rPr>
                  <a:t>[</a:t>
                </a:r>
                <a:endParaRPr sz="6600">
                  <a:solidFill>
                    <a:srgbClr val="684106"/>
                  </a:solidFill>
                </a:endParaRPr>
              </a:p>
            </p:txBody>
          </p:sp>
          <p:sp>
            <p:nvSpPr>
              <p:cNvPr id="293" name="Google Shape;293;p15"/>
              <p:cNvSpPr txBox="1"/>
              <p:nvPr/>
            </p:nvSpPr>
            <p:spPr>
              <a:xfrm>
                <a:off x="5205925" y="4145400"/>
                <a:ext cx="579000" cy="122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600">
                    <a:solidFill>
                      <a:srgbClr val="684106"/>
                    </a:solidFill>
                  </a:rPr>
                  <a:t>]</a:t>
                </a:r>
                <a:endParaRPr sz="6600">
                  <a:solidFill>
                    <a:srgbClr val="684106"/>
                  </a:solidFill>
                </a:endParaRPr>
              </a:p>
            </p:txBody>
          </p:sp>
        </p:grpSp>
        <p:grpSp>
          <p:nvGrpSpPr>
            <p:cNvPr id="294" name="Google Shape;294;p15"/>
            <p:cNvGrpSpPr/>
            <p:nvPr/>
          </p:nvGrpSpPr>
          <p:grpSpPr>
            <a:xfrm>
              <a:off x="6554250" y="1839282"/>
              <a:ext cx="4357200" cy="3838818"/>
              <a:chOff x="6325650" y="1534482"/>
              <a:chExt cx="4357200" cy="3838818"/>
            </a:xfrm>
          </p:grpSpPr>
          <p:grpSp>
            <p:nvGrpSpPr>
              <p:cNvPr id="295" name="Google Shape;295;p15"/>
              <p:cNvGrpSpPr/>
              <p:nvPr/>
            </p:nvGrpSpPr>
            <p:grpSpPr>
              <a:xfrm>
                <a:off x="7604550" y="1534482"/>
                <a:ext cx="1799400" cy="2247393"/>
                <a:chOff x="7604550" y="1534482"/>
                <a:chExt cx="1799400" cy="2247393"/>
              </a:xfrm>
            </p:grpSpPr>
            <p:sp>
              <p:nvSpPr>
                <p:cNvPr id="296" name="Google Shape;296;p15"/>
                <p:cNvSpPr txBox="1"/>
                <p:nvPr/>
              </p:nvSpPr>
              <p:spPr>
                <a:xfrm>
                  <a:off x="7604550" y="3381675"/>
                  <a:ext cx="17994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 err="1">
                      <a:solidFill>
                        <a:srgbClr val="684106"/>
                      </a:solidFill>
                    </a:rPr>
                    <a:t>유희진</a:t>
                  </a:r>
                  <a:endParaRPr b="1" dirty="0"/>
                </a:p>
              </p:txBody>
            </p:sp>
            <p:pic>
              <p:nvPicPr>
                <p:cNvPr id="297" name="Google Shape;297;p1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7704725" y="1534482"/>
                  <a:ext cx="1599043" cy="15990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98" name="Google Shape;298;p15"/>
              <p:cNvSpPr txBox="1"/>
              <p:nvPr/>
            </p:nvSpPr>
            <p:spPr>
              <a:xfrm>
                <a:off x="6325650" y="4145400"/>
                <a:ext cx="4357200" cy="122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rgbClr val="684106"/>
                    </a:solidFill>
                  </a:rPr>
                  <a:t>레시피</a:t>
                </a:r>
                <a:r>
                  <a:rPr lang="en-US" sz="2000" dirty="0">
                    <a:solidFill>
                      <a:srgbClr val="684106"/>
                    </a:solidFill>
                  </a:rPr>
                  <a:t> 및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재료</a:t>
                </a:r>
                <a:r>
                  <a:rPr lang="en-US" sz="2000" dirty="0">
                    <a:solidFill>
                      <a:srgbClr val="684106"/>
                    </a:solidFill>
                  </a:rPr>
                  <a:t> DB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구축</a:t>
                </a:r>
                <a:endParaRPr sz="2000" dirty="0">
                  <a:solidFill>
                    <a:srgbClr val="684106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rgbClr val="684106"/>
                    </a:solidFill>
                  </a:rPr>
                  <a:t>레이아웃</a:t>
                </a:r>
                <a:r>
                  <a:rPr lang="en-US" sz="2000" dirty="0">
                    <a:solidFill>
                      <a:srgbClr val="684106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구상</a:t>
                </a:r>
                <a:endParaRPr sz="2000" dirty="0">
                  <a:solidFill>
                    <a:srgbClr val="684106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rgbClr val="684106"/>
                    </a:solidFill>
                  </a:rPr>
                  <a:t>레이아웃</a:t>
                </a:r>
                <a:r>
                  <a:rPr lang="en-US" sz="2000" dirty="0">
                    <a:solidFill>
                      <a:srgbClr val="684106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구성</a:t>
                </a:r>
                <a:endParaRPr sz="2000" dirty="0">
                  <a:solidFill>
                    <a:srgbClr val="684106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rgbClr val="684106"/>
                    </a:solidFill>
                  </a:rPr>
                  <a:t>레이아웃</a:t>
                </a:r>
                <a:r>
                  <a:rPr lang="en-US" sz="2000" dirty="0">
                    <a:solidFill>
                      <a:srgbClr val="684106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이벤트</a:t>
                </a:r>
                <a:r>
                  <a:rPr lang="en-US" sz="2000" dirty="0">
                    <a:solidFill>
                      <a:srgbClr val="684106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684106"/>
                    </a:solidFill>
                  </a:rPr>
                  <a:t>처리</a:t>
                </a:r>
                <a:endParaRPr sz="2000" dirty="0">
                  <a:solidFill>
                    <a:srgbClr val="684106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rgbClr val="684106"/>
                  </a:solidFill>
                </a:endParaRPr>
              </a:p>
            </p:txBody>
          </p:sp>
          <p:sp>
            <p:nvSpPr>
              <p:cNvPr id="299" name="Google Shape;299;p15"/>
              <p:cNvSpPr txBox="1"/>
              <p:nvPr/>
            </p:nvSpPr>
            <p:spPr>
              <a:xfrm>
                <a:off x="6385675" y="4145400"/>
                <a:ext cx="579000" cy="122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600">
                    <a:solidFill>
                      <a:srgbClr val="684106"/>
                    </a:solidFill>
                  </a:rPr>
                  <a:t>[</a:t>
                </a:r>
                <a:endParaRPr sz="6600">
                  <a:solidFill>
                    <a:srgbClr val="684106"/>
                  </a:solidFill>
                </a:endParaRPr>
              </a:p>
            </p:txBody>
          </p:sp>
          <p:sp>
            <p:nvSpPr>
              <p:cNvPr id="300" name="Google Shape;300;p15"/>
              <p:cNvSpPr txBox="1"/>
              <p:nvPr/>
            </p:nvSpPr>
            <p:spPr>
              <a:xfrm>
                <a:off x="10103850" y="4145400"/>
                <a:ext cx="579000" cy="122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600" dirty="0">
                    <a:solidFill>
                      <a:srgbClr val="684106"/>
                    </a:solidFill>
                  </a:rPr>
                  <a:t>]</a:t>
                </a:r>
                <a:endParaRPr sz="6600" dirty="0">
                  <a:solidFill>
                    <a:srgbClr val="684106"/>
                  </a:solidFill>
                </a:endParaRPr>
              </a:p>
            </p:txBody>
          </p:sp>
        </p:grpSp>
      </p:grpSp>
      <p:sp>
        <p:nvSpPr>
          <p:cNvPr id="27" name="Google Shape;315;p16">
            <a:extLst>
              <a:ext uri="{FF2B5EF4-FFF2-40B4-BE49-F238E27FC236}">
                <a16:creationId xmlns:a16="http://schemas.microsoft.com/office/drawing/2014/main" xmlns="" id="{3F09C457-D69A-47E9-80BE-687D7CC54B33}"/>
              </a:ext>
            </a:extLst>
          </p:cNvPr>
          <p:cNvSpPr txBox="1"/>
          <p:nvPr/>
        </p:nvSpPr>
        <p:spPr>
          <a:xfrm>
            <a:off x="1011784" y="5799733"/>
            <a:ext cx="10168433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chemeClr val="hlink"/>
                </a:solidFill>
                <a:hlinkClick r:id="rId7"/>
              </a:rPr>
              <a:t>https://github.com/XHwan/jangeume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452"/>
            </a:gs>
            <a:gs pos="23000">
              <a:srgbClr val="FFC452"/>
            </a:gs>
            <a:gs pos="69000">
              <a:srgbClr val="FFB31D"/>
            </a:gs>
            <a:gs pos="97000">
              <a:srgbClr val="FFAC0A"/>
            </a:gs>
            <a:gs pos="100000">
              <a:srgbClr val="FFAC0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"/>
          <p:cNvSpPr txBox="1"/>
          <p:nvPr/>
        </p:nvSpPr>
        <p:spPr>
          <a:xfrm>
            <a:off x="5027901" y="4509450"/>
            <a:ext cx="2234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A54D18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sz="3200">
              <a:solidFill>
                <a:srgbClr val="A54D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18"/>
          <p:cNvPicPr preferRelativeResize="0"/>
          <p:nvPr/>
        </p:nvPicPr>
        <p:blipFill rotWithShape="1">
          <a:blip r:embed="rId3">
            <a:alphaModFix/>
          </a:blip>
          <a:srcRect l="16154" t="7720" r="14154" b="19440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noFill/>
          <a:ln>
            <a:noFill/>
          </a:ln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46" name="Google Shape;346;p18"/>
          <p:cNvPicPr preferRelativeResize="0"/>
          <p:nvPr/>
        </p:nvPicPr>
        <p:blipFill rotWithShape="1">
          <a:blip r:embed="rId3">
            <a:alphaModFix/>
          </a:blip>
          <a:srcRect l="-3187" t="85300" r="14155" b="-2881"/>
          <a:stretch/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</p:grpSpPr>
        <p:grpSp>
          <p:nvGrpSpPr>
            <p:cNvPr id="29" name="Google Shape;29;p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</p:grpSpPr>
          <p:sp>
            <p:nvSpPr>
              <p:cNvPr id="30" name="Google Shape;30;p4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" name="Google Shape;31;p4"/>
              <p:cNvCxnSpPr/>
              <p:nvPr/>
            </p:nvCxnSpPr>
            <p:spPr>
              <a:xfrm>
                <a:off x="793708" y="3111827"/>
                <a:ext cx="16619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4"/>
              <p:cNvCxnSpPr/>
              <p:nvPr/>
            </p:nvCxnSpPr>
            <p:spPr>
              <a:xfrm>
                <a:off x="793708" y="710870"/>
                <a:ext cx="16619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3" name="Google Shape;33;p4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Google Shape;34;p4"/>
              <p:cNvPicPr preferRelativeResize="0"/>
              <p:nvPr/>
            </p:nvPicPr>
            <p:blipFill rotWithShape="1">
              <a:blip r:embed="rId3">
                <a:alphaModFix/>
              </a:blip>
              <a:srcRect l="16153" t="7721" r="14156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5" name="Google Shape;35;p4"/>
              <p:cNvPicPr preferRelativeResize="0"/>
              <p:nvPr/>
            </p:nvPicPr>
            <p:blipFill rotWithShape="1">
              <a:blip r:embed="rId4">
                <a:alphaModFix/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6" name="Google Shape;36;p4"/>
          <p:cNvSpPr txBox="1"/>
          <p:nvPr/>
        </p:nvSpPr>
        <p:spPr>
          <a:xfrm>
            <a:off x="733949" y="556700"/>
            <a:ext cx="196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chemeClr val="accent2"/>
                </a:solidFill>
              </a:rPr>
              <a:t>목차</a:t>
            </a:r>
            <a:endParaRPr sz="3000" b="1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37;p4"/>
          <p:cNvCxnSpPr/>
          <p:nvPr/>
        </p:nvCxnSpPr>
        <p:spPr>
          <a:xfrm>
            <a:off x="719743" y="431570"/>
            <a:ext cx="1026900" cy="0"/>
          </a:xfrm>
          <a:prstGeom prst="straightConnector1">
            <a:avLst/>
          </a:prstGeom>
          <a:noFill/>
          <a:ln w="9525" cap="flat" cmpd="sng">
            <a:solidFill>
              <a:srgbClr val="FFE4A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4"/>
          <p:cNvSpPr txBox="1"/>
          <p:nvPr/>
        </p:nvSpPr>
        <p:spPr>
          <a:xfrm>
            <a:off x="2123809" y="1671375"/>
            <a:ext cx="366442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앱 </a:t>
            </a:r>
            <a:r>
              <a:rPr lang="en-US" sz="20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배경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20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목적</a:t>
            </a:r>
            <a:endParaRPr sz="1600" dirty="0"/>
          </a:p>
        </p:txBody>
      </p:sp>
      <p:sp>
        <p:nvSpPr>
          <p:cNvPr id="39" name="Google Shape;39;p4"/>
          <p:cNvSpPr txBox="1"/>
          <p:nvPr/>
        </p:nvSpPr>
        <p:spPr>
          <a:xfrm>
            <a:off x="1010052" y="1635075"/>
            <a:ext cx="6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0 1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/>
        </p:nvSpPr>
        <p:spPr>
          <a:xfrm>
            <a:off x="2123809" y="2534434"/>
            <a:ext cx="366442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기존 유사 앱의 사전조사</a:t>
            </a:r>
            <a:endParaRPr sz="1600"/>
          </a:p>
        </p:txBody>
      </p:sp>
      <p:sp>
        <p:nvSpPr>
          <p:cNvPr id="41" name="Google Shape;41;p4"/>
          <p:cNvSpPr txBox="1"/>
          <p:nvPr/>
        </p:nvSpPr>
        <p:spPr>
          <a:xfrm>
            <a:off x="1010052" y="2498134"/>
            <a:ext cx="6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>
                <a:solidFill>
                  <a:schemeClr val="lt1"/>
                </a:solidFill>
              </a:rPr>
              <a:t>2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 txBox="1"/>
          <p:nvPr/>
        </p:nvSpPr>
        <p:spPr>
          <a:xfrm>
            <a:off x="2123809" y="3397493"/>
            <a:ext cx="366442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창의성 및 독창성</a:t>
            </a:r>
            <a:endParaRPr sz="1600"/>
          </a:p>
        </p:txBody>
      </p:sp>
      <p:sp>
        <p:nvSpPr>
          <p:cNvPr id="43" name="Google Shape;43;p4"/>
          <p:cNvSpPr txBox="1"/>
          <p:nvPr/>
        </p:nvSpPr>
        <p:spPr>
          <a:xfrm>
            <a:off x="1010052" y="3361193"/>
            <a:ext cx="6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>
                <a:solidFill>
                  <a:schemeClr val="lt1"/>
                </a:solidFill>
              </a:rPr>
              <a:t>3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 txBox="1"/>
          <p:nvPr/>
        </p:nvSpPr>
        <p:spPr>
          <a:xfrm>
            <a:off x="2123814" y="4260552"/>
            <a:ext cx="4397232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테스크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정의</a:t>
            </a:r>
            <a:r>
              <a:rPr lang="en-US" sz="2000" dirty="0">
                <a:solidFill>
                  <a:schemeClr val="lt1"/>
                </a:solidFill>
              </a:rPr>
              <a:t> 및 </a:t>
            </a:r>
            <a:r>
              <a:rPr lang="en-US" sz="2000" dirty="0" err="1">
                <a:solidFill>
                  <a:schemeClr val="lt1"/>
                </a:solidFill>
              </a:rPr>
              <a:t>일정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관리</a:t>
            </a:r>
            <a:endParaRPr sz="1600" dirty="0"/>
          </a:p>
        </p:txBody>
      </p:sp>
      <p:sp>
        <p:nvSpPr>
          <p:cNvPr id="45" name="Google Shape;45;p4"/>
          <p:cNvSpPr txBox="1"/>
          <p:nvPr/>
        </p:nvSpPr>
        <p:spPr>
          <a:xfrm>
            <a:off x="1010052" y="4224252"/>
            <a:ext cx="6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 dirty="0">
                <a:solidFill>
                  <a:schemeClr val="lt1"/>
                </a:solidFill>
              </a:rPr>
              <a:t>4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2123809" y="5123611"/>
            <a:ext cx="366442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err="1">
                <a:solidFill>
                  <a:schemeClr val="lt1"/>
                </a:solidFill>
              </a:rPr>
              <a:t>역할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분담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ko-KR" altLang="en-US" sz="2000" dirty="0">
                <a:solidFill>
                  <a:schemeClr val="lt1"/>
                </a:solidFill>
              </a:rPr>
              <a:t>및 </a:t>
            </a:r>
            <a:r>
              <a:rPr lang="en-US" altLang="ko-KR" sz="2000" dirty="0" err="1">
                <a:solidFill>
                  <a:schemeClr val="lt1"/>
                </a:solidFill>
              </a:rPr>
              <a:t>github</a:t>
            </a:r>
            <a:r>
              <a:rPr lang="en-US" altLang="ko-KR" sz="2000" dirty="0">
                <a:solidFill>
                  <a:schemeClr val="lt1"/>
                </a:solidFill>
              </a:rPr>
              <a:t> </a:t>
            </a:r>
            <a:r>
              <a:rPr lang="ko-KR" altLang="en-US" sz="2000" dirty="0">
                <a:solidFill>
                  <a:schemeClr val="lt1"/>
                </a:solidFill>
              </a:rPr>
              <a:t>주소</a:t>
            </a:r>
            <a:endParaRPr lang="ko-KR" altLang="en-US"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47" name="Google Shape;47;p4"/>
          <p:cNvSpPr txBox="1"/>
          <p:nvPr/>
        </p:nvSpPr>
        <p:spPr>
          <a:xfrm>
            <a:off x="1010052" y="5087311"/>
            <a:ext cx="6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 dirty="0">
                <a:solidFill>
                  <a:schemeClr val="lt1"/>
                </a:solidFill>
              </a:rPr>
              <a:t>5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"/>
          <p:cNvSpPr txBox="1"/>
          <p:nvPr/>
        </p:nvSpPr>
        <p:spPr>
          <a:xfrm>
            <a:off x="2123809" y="5542770"/>
            <a:ext cx="366442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0" y="321392"/>
            <a:ext cx="104700" cy="79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 txBox="1"/>
          <p:nvPr/>
        </p:nvSpPr>
        <p:spPr>
          <a:xfrm>
            <a:off x="193464" y="347347"/>
            <a:ext cx="260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01 앱 개발 배경 및 목적</a:t>
            </a:r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193495" y="675150"/>
            <a:ext cx="42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2400">
                <a:solidFill>
                  <a:srgbClr val="3C3C3C"/>
                </a:solidFill>
              </a:rPr>
              <a:t> </a:t>
            </a:r>
            <a:r>
              <a:rPr lang="en-US" sz="2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배경(1/3)</a:t>
            </a:r>
            <a:endParaRPr sz="2400">
              <a:solidFill>
                <a:srgbClr val="3C3C3C"/>
              </a:solidFill>
            </a:endParaRPr>
          </a:p>
        </p:txBody>
      </p:sp>
      <p:grpSp>
        <p:nvGrpSpPr>
          <p:cNvPr id="57" name="Google Shape;57;p5"/>
          <p:cNvGrpSpPr/>
          <p:nvPr/>
        </p:nvGrpSpPr>
        <p:grpSpPr>
          <a:xfrm flipH="1">
            <a:off x="11374436" y="0"/>
            <a:ext cx="579130" cy="1228136"/>
            <a:chOff x="1066149" y="-1"/>
            <a:chExt cx="2336145" cy="4954158"/>
          </a:xfrm>
        </p:grpSpPr>
        <p:grpSp>
          <p:nvGrpSpPr>
            <p:cNvPr id="58" name="Google Shape;58;p5"/>
            <p:cNvGrpSpPr/>
            <p:nvPr/>
          </p:nvGrpSpPr>
          <p:grpSpPr>
            <a:xfrm>
              <a:off x="1066149" y="-1"/>
              <a:ext cx="2336145" cy="4954158"/>
              <a:chOff x="662152" y="-1"/>
              <a:chExt cx="1884900" cy="4242300"/>
            </a:xfrm>
          </p:grpSpPr>
          <p:sp>
            <p:nvSpPr>
              <p:cNvPr id="59" name="Google Shape;59;p5"/>
              <p:cNvSpPr/>
              <p:nvPr/>
            </p:nvSpPr>
            <p:spPr>
              <a:xfrm rot="5400000">
                <a:off x="-516548" y="1178699"/>
                <a:ext cx="4242300" cy="18849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0" name="Google Shape;60;p5"/>
              <p:cNvCxnSpPr/>
              <p:nvPr/>
            </p:nvCxnSpPr>
            <p:spPr>
              <a:xfrm>
                <a:off x="793708" y="3111827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61;p5"/>
              <p:cNvCxnSpPr/>
              <p:nvPr/>
            </p:nvCxnSpPr>
            <p:spPr>
              <a:xfrm>
                <a:off x="793708" y="710870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62" name="Google Shape;62;p5"/>
            <p:cNvGrpSpPr/>
            <p:nvPr/>
          </p:nvGrpSpPr>
          <p:grpSpPr>
            <a:xfrm>
              <a:off x="1521511" y="1246637"/>
              <a:ext cx="1660429" cy="1960956"/>
              <a:chOff x="5827464" y="1399010"/>
              <a:chExt cx="4436091" cy="5238997"/>
            </a:xfrm>
          </p:grpSpPr>
          <p:pic>
            <p:nvPicPr>
              <p:cNvPr id="63" name="Google Shape;63;p5"/>
              <p:cNvPicPr preferRelativeResize="0"/>
              <p:nvPr/>
            </p:nvPicPr>
            <p:blipFill rotWithShape="1">
              <a:blip r:embed="rId3">
                <a:alphaModFix/>
              </a:blip>
              <a:srcRect l="16154" t="7720" r="14154" b="19440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64" name="Google Shape;64;p5"/>
              <p:cNvPicPr preferRelativeResize="0"/>
              <p:nvPr/>
            </p:nvPicPr>
            <p:blipFill rotWithShape="1">
              <a:blip r:embed="rId4">
                <a:alphaModFix/>
              </a:blip>
              <a:srcRect l="-3187" t="85300" r="14155" b="-2881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5" name="Google Shape;65;p5"/>
          <p:cNvGrpSpPr/>
          <p:nvPr/>
        </p:nvGrpSpPr>
        <p:grpSpPr>
          <a:xfrm>
            <a:off x="2022588" y="1590325"/>
            <a:ext cx="8744737" cy="4805525"/>
            <a:chOff x="1300675" y="1361725"/>
            <a:chExt cx="8744737" cy="4805525"/>
          </a:xfrm>
        </p:grpSpPr>
        <p:grpSp>
          <p:nvGrpSpPr>
            <p:cNvPr id="66" name="Google Shape;66;p5"/>
            <p:cNvGrpSpPr/>
            <p:nvPr/>
          </p:nvGrpSpPr>
          <p:grpSpPr>
            <a:xfrm>
              <a:off x="1300675" y="2053100"/>
              <a:ext cx="4671200" cy="4114150"/>
              <a:chOff x="1300675" y="2053100"/>
              <a:chExt cx="4671200" cy="4114150"/>
            </a:xfrm>
          </p:grpSpPr>
          <p:pic>
            <p:nvPicPr>
              <p:cNvPr id="67" name="Google Shape;67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00675" y="2053100"/>
                <a:ext cx="4671200" cy="4114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98912" y="3126400"/>
                <a:ext cx="1058150" cy="719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843538" y="3324425"/>
                <a:ext cx="1703850" cy="719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0" name="Google Shape;70;p5"/>
            <p:cNvSpPr/>
            <p:nvPr/>
          </p:nvSpPr>
          <p:spPr>
            <a:xfrm>
              <a:off x="5374113" y="1361725"/>
              <a:ext cx="4671300" cy="23937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/>
                <a:t>오늘 뭐 먹지?</a:t>
              </a:r>
              <a:endParaRPr sz="3600" b="1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"/>
          <p:cNvSpPr txBox="1"/>
          <p:nvPr/>
        </p:nvSpPr>
        <p:spPr>
          <a:xfrm>
            <a:off x="193464" y="347347"/>
            <a:ext cx="26084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01 앱 개발 배경 및 목적</a:t>
            </a:r>
            <a:endParaRPr/>
          </a:p>
        </p:txBody>
      </p:sp>
      <p:sp>
        <p:nvSpPr>
          <p:cNvPr id="77" name="Google Shape;77;p6"/>
          <p:cNvSpPr txBox="1"/>
          <p:nvPr/>
        </p:nvSpPr>
        <p:spPr>
          <a:xfrm>
            <a:off x="193495" y="675150"/>
            <a:ext cx="42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2400">
                <a:solidFill>
                  <a:srgbClr val="3C3C3C"/>
                </a:solidFill>
              </a:rPr>
              <a:t> </a:t>
            </a:r>
            <a:r>
              <a:rPr lang="en-US" sz="2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배경(2/</a:t>
            </a:r>
            <a:r>
              <a:rPr lang="en-US" sz="2400">
                <a:solidFill>
                  <a:srgbClr val="3C3C3C"/>
                </a:solidFill>
              </a:rPr>
              <a:t>3</a:t>
            </a:r>
            <a:r>
              <a:rPr lang="en-US" sz="2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6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</p:grpSpPr>
        <p:grpSp>
          <p:nvGrpSpPr>
            <p:cNvPr id="79" name="Google Shape;79;p6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</p:grpSpPr>
          <p:sp>
            <p:nvSpPr>
              <p:cNvPr id="80" name="Google Shape;80;p6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1" name="Google Shape;81;p6"/>
              <p:cNvCxnSpPr/>
              <p:nvPr/>
            </p:nvCxnSpPr>
            <p:spPr>
              <a:xfrm>
                <a:off x="793708" y="3111827"/>
                <a:ext cx="16619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2" name="Google Shape;82;p6"/>
              <p:cNvCxnSpPr/>
              <p:nvPr/>
            </p:nvCxnSpPr>
            <p:spPr>
              <a:xfrm>
                <a:off x="793708" y="710870"/>
                <a:ext cx="16619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3" name="Google Shape;83;p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84" name="Google Shape;84;p6"/>
              <p:cNvPicPr preferRelativeResize="0"/>
              <p:nvPr/>
            </p:nvPicPr>
            <p:blipFill rotWithShape="1">
              <a:blip r:embed="rId3">
                <a:alphaModFix/>
              </a:blip>
              <a:srcRect l="16153" t="7721" r="14156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85" name="Google Shape;85;p6"/>
              <p:cNvPicPr preferRelativeResize="0"/>
              <p:nvPr/>
            </p:nvPicPr>
            <p:blipFill rotWithShape="1">
              <a:blip r:embed="rId4">
                <a:alphaModFix/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6" name="Google Shape;86;p6"/>
          <p:cNvGrpSpPr/>
          <p:nvPr/>
        </p:nvGrpSpPr>
        <p:grpSpPr>
          <a:xfrm>
            <a:off x="193500" y="1507640"/>
            <a:ext cx="7049251" cy="5092050"/>
            <a:chOff x="465357" y="1668512"/>
            <a:chExt cx="7365988" cy="4458107"/>
          </a:xfrm>
        </p:grpSpPr>
        <p:pic>
          <p:nvPicPr>
            <p:cNvPr id="87" name="Google Shape;87;p6"/>
            <p:cNvPicPr preferRelativeResize="0"/>
            <p:nvPr/>
          </p:nvPicPr>
          <p:blipFill rotWithShape="1">
            <a:blip r:embed="rId5">
              <a:alphaModFix/>
            </a:blip>
            <a:srcRect b="30680"/>
            <a:stretch/>
          </p:blipFill>
          <p:spPr>
            <a:xfrm>
              <a:off x="465357" y="1668512"/>
              <a:ext cx="7365988" cy="4458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6"/>
            <p:cNvSpPr/>
            <p:nvPr/>
          </p:nvSpPr>
          <p:spPr>
            <a:xfrm>
              <a:off x="3603464" y="1756387"/>
              <a:ext cx="4083600" cy="461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4638412" y="2403939"/>
            <a:ext cx="5988722" cy="679956"/>
            <a:chOff x="247295" y="3057525"/>
            <a:chExt cx="6134100" cy="742959"/>
          </a:xfrm>
        </p:grpSpPr>
        <p:pic>
          <p:nvPicPr>
            <p:cNvPr id="90" name="Google Shape;90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7295" y="3057525"/>
              <a:ext cx="6134100" cy="74295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91" name="Google Shape;91;p6"/>
            <p:cNvSpPr/>
            <p:nvPr/>
          </p:nvSpPr>
          <p:spPr>
            <a:xfrm>
              <a:off x="3880700" y="3469900"/>
              <a:ext cx="2378100" cy="297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 rot="10800000" flipH="1">
              <a:off x="308625" y="3770784"/>
              <a:ext cx="668400" cy="297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" name="Google Shape;93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6976" y="3735978"/>
            <a:ext cx="6734974" cy="7340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4" name="Google Shape;94;p6"/>
          <p:cNvGrpSpPr/>
          <p:nvPr/>
        </p:nvGrpSpPr>
        <p:grpSpPr>
          <a:xfrm>
            <a:off x="7082827" y="5122123"/>
            <a:ext cx="5057299" cy="644669"/>
            <a:chOff x="1869345" y="5136100"/>
            <a:chExt cx="4933950" cy="542925"/>
          </a:xfrm>
        </p:grpSpPr>
        <p:pic>
          <p:nvPicPr>
            <p:cNvPr id="95" name="Google Shape;95;p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69345" y="5136100"/>
              <a:ext cx="4933950" cy="5429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96" name="Google Shape;96;p6"/>
            <p:cNvSpPr/>
            <p:nvPr/>
          </p:nvSpPr>
          <p:spPr>
            <a:xfrm>
              <a:off x="4489509" y="5612535"/>
              <a:ext cx="2255100" cy="297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6"/>
          <p:cNvSpPr/>
          <p:nvPr/>
        </p:nvSpPr>
        <p:spPr>
          <a:xfrm>
            <a:off x="5533177" y="4348177"/>
            <a:ext cx="3099300" cy="38700"/>
          </a:xfrm>
          <a:prstGeom prst="rect">
            <a:avLst/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;p6"/>
          <p:cNvSpPr/>
          <p:nvPr/>
        </p:nvSpPr>
        <p:spPr>
          <a:xfrm>
            <a:off x="8888678" y="3837520"/>
            <a:ext cx="3024517" cy="5112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0" y="321392"/>
            <a:ext cx="104700" cy="79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/>
          <p:nvPr/>
        </p:nvSpPr>
        <p:spPr>
          <a:xfrm>
            <a:off x="193464" y="347347"/>
            <a:ext cx="260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01 앱 개발 배경 및 목적</a:t>
            </a:r>
            <a:endParaRPr/>
          </a:p>
        </p:txBody>
      </p:sp>
      <p:sp>
        <p:nvSpPr>
          <p:cNvPr id="104" name="Google Shape;104;p7"/>
          <p:cNvSpPr txBox="1"/>
          <p:nvPr/>
        </p:nvSpPr>
        <p:spPr>
          <a:xfrm>
            <a:off x="193495" y="675150"/>
            <a:ext cx="42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2400">
                <a:solidFill>
                  <a:srgbClr val="3C3C3C"/>
                </a:solidFill>
              </a:rPr>
              <a:t> </a:t>
            </a:r>
            <a:r>
              <a:rPr lang="en-US" sz="2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배경(3/3)</a:t>
            </a:r>
            <a:endParaRPr sz="2400">
              <a:solidFill>
                <a:srgbClr val="3C3C3C"/>
              </a:solidFill>
            </a:endParaRPr>
          </a:p>
        </p:txBody>
      </p:sp>
      <p:grpSp>
        <p:nvGrpSpPr>
          <p:cNvPr id="105" name="Google Shape;105;p7"/>
          <p:cNvGrpSpPr/>
          <p:nvPr/>
        </p:nvGrpSpPr>
        <p:grpSpPr>
          <a:xfrm flipH="1">
            <a:off x="11374436" y="0"/>
            <a:ext cx="579130" cy="1228136"/>
            <a:chOff x="1066149" y="-1"/>
            <a:chExt cx="2336145" cy="4954158"/>
          </a:xfrm>
        </p:grpSpPr>
        <p:grpSp>
          <p:nvGrpSpPr>
            <p:cNvPr id="106" name="Google Shape;106;p7"/>
            <p:cNvGrpSpPr/>
            <p:nvPr/>
          </p:nvGrpSpPr>
          <p:grpSpPr>
            <a:xfrm>
              <a:off x="1066149" y="-1"/>
              <a:ext cx="2336145" cy="4954158"/>
              <a:chOff x="662152" y="-1"/>
              <a:chExt cx="1884900" cy="4242300"/>
            </a:xfrm>
          </p:grpSpPr>
          <p:sp>
            <p:nvSpPr>
              <p:cNvPr id="107" name="Google Shape;107;p7"/>
              <p:cNvSpPr/>
              <p:nvPr/>
            </p:nvSpPr>
            <p:spPr>
              <a:xfrm rot="5400000">
                <a:off x="-516548" y="1178699"/>
                <a:ext cx="4242300" cy="18849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8" name="Google Shape;108;p7"/>
              <p:cNvCxnSpPr/>
              <p:nvPr/>
            </p:nvCxnSpPr>
            <p:spPr>
              <a:xfrm>
                <a:off x="793708" y="3111827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" name="Google Shape;109;p7"/>
              <p:cNvCxnSpPr/>
              <p:nvPr/>
            </p:nvCxnSpPr>
            <p:spPr>
              <a:xfrm>
                <a:off x="793708" y="710870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10" name="Google Shape;110;p7"/>
            <p:cNvGrpSpPr/>
            <p:nvPr/>
          </p:nvGrpSpPr>
          <p:grpSpPr>
            <a:xfrm>
              <a:off x="1521511" y="1246637"/>
              <a:ext cx="1660429" cy="1960956"/>
              <a:chOff x="5827464" y="1399010"/>
              <a:chExt cx="4436091" cy="5238997"/>
            </a:xfrm>
          </p:grpSpPr>
          <p:pic>
            <p:nvPicPr>
              <p:cNvPr id="111" name="Google Shape;111;p7"/>
              <p:cNvPicPr preferRelativeResize="0"/>
              <p:nvPr/>
            </p:nvPicPr>
            <p:blipFill rotWithShape="1">
              <a:blip r:embed="rId3">
                <a:alphaModFix/>
              </a:blip>
              <a:srcRect l="16154" t="7720" r="14154" b="19440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12" name="Google Shape;112;p7"/>
              <p:cNvPicPr preferRelativeResize="0"/>
              <p:nvPr/>
            </p:nvPicPr>
            <p:blipFill rotWithShape="1">
              <a:blip r:embed="rId4">
                <a:alphaModFix/>
              </a:blip>
              <a:srcRect l="-3187" t="85300" r="14155" b="-2881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3" name="Google Shape;113;p7"/>
          <p:cNvGrpSpPr/>
          <p:nvPr/>
        </p:nvGrpSpPr>
        <p:grpSpPr>
          <a:xfrm>
            <a:off x="1108899" y="1762875"/>
            <a:ext cx="9974202" cy="4293003"/>
            <a:chOff x="630325" y="1762875"/>
            <a:chExt cx="9974202" cy="4293003"/>
          </a:xfrm>
        </p:grpSpPr>
        <p:pic>
          <p:nvPicPr>
            <p:cNvPr id="114" name="Google Shape;11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0325" y="1762875"/>
              <a:ext cx="4286401" cy="4293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7"/>
            <p:cNvPicPr preferRelativeResize="0"/>
            <p:nvPr/>
          </p:nvPicPr>
          <p:blipFill rotWithShape="1">
            <a:blip r:embed="rId6">
              <a:alphaModFix/>
            </a:blip>
            <a:srcRect r="25261" b="31633"/>
            <a:stretch/>
          </p:blipFill>
          <p:spPr>
            <a:xfrm>
              <a:off x="5460550" y="1967575"/>
              <a:ext cx="3005876" cy="3883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7"/>
            <p:cNvPicPr preferRelativeResize="0"/>
            <p:nvPr/>
          </p:nvPicPr>
          <p:blipFill rotWithShape="1">
            <a:blip r:embed="rId6">
              <a:alphaModFix/>
            </a:blip>
            <a:srcRect t="69824" r="52749"/>
            <a:stretch/>
          </p:blipFill>
          <p:spPr>
            <a:xfrm>
              <a:off x="8704100" y="1967575"/>
              <a:ext cx="1900427" cy="1714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7"/>
            <p:cNvPicPr preferRelativeResize="0"/>
            <p:nvPr/>
          </p:nvPicPr>
          <p:blipFill rotWithShape="1">
            <a:blip r:embed="rId6">
              <a:alphaModFix/>
            </a:blip>
            <a:srcRect l="54857" t="69824"/>
            <a:stretch/>
          </p:blipFill>
          <p:spPr>
            <a:xfrm>
              <a:off x="8746488" y="4020050"/>
              <a:ext cx="1815653" cy="17141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/>
          <p:nvPr/>
        </p:nvSpPr>
        <p:spPr>
          <a:xfrm>
            <a:off x="0" y="321392"/>
            <a:ext cx="104700" cy="79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"/>
          <p:cNvSpPr txBox="1"/>
          <p:nvPr/>
        </p:nvSpPr>
        <p:spPr>
          <a:xfrm>
            <a:off x="193464" y="347347"/>
            <a:ext cx="260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01 앱 개발 배경 및 목적</a:t>
            </a:r>
            <a:endParaRPr sz="1800">
              <a:solidFill>
                <a:srgbClr val="3C3C3C"/>
              </a:solidFill>
            </a:endParaRPr>
          </a:p>
        </p:txBody>
      </p:sp>
      <p:sp>
        <p:nvSpPr>
          <p:cNvPr id="124" name="Google Shape;124;p8"/>
          <p:cNvSpPr txBox="1"/>
          <p:nvPr/>
        </p:nvSpPr>
        <p:spPr>
          <a:xfrm>
            <a:off x="193464" y="675148"/>
            <a:ext cx="150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개발 </a:t>
            </a:r>
            <a:r>
              <a:rPr lang="en-US" sz="2400">
                <a:solidFill>
                  <a:srgbClr val="3C3C3C"/>
                </a:solidFill>
              </a:rPr>
              <a:t>목적</a:t>
            </a:r>
            <a:endParaRPr sz="2400">
              <a:solidFill>
                <a:srgbClr val="3C3C3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C3C3C"/>
              </a:solidFill>
            </a:endParaRPr>
          </a:p>
        </p:txBody>
      </p:sp>
      <p:grpSp>
        <p:nvGrpSpPr>
          <p:cNvPr id="125" name="Google Shape;125;p8"/>
          <p:cNvGrpSpPr/>
          <p:nvPr/>
        </p:nvGrpSpPr>
        <p:grpSpPr>
          <a:xfrm flipH="1">
            <a:off x="11374436" y="0"/>
            <a:ext cx="579130" cy="1228136"/>
            <a:chOff x="1066149" y="-1"/>
            <a:chExt cx="2336145" cy="4954158"/>
          </a:xfrm>
        </p:grpSpPr>
        <p:grpSp>
          <p:nvGrpSpPr>
            <p:cNvPr id="126" name="Google Shape;126;p8"/>
            <p:cNvGrpSpPr/>
            <p:nvPr/>
          </p:nvGrpSpPr>
          <p:grpSpPr>
            <a:xfrm>
              <a:off x="1066149" y="-1"/>
              <a:ext cx="2336145" cy="4954158"/>
              <a:chOff x="662152" y="-1"/>
              <a:chExt cx="1884900" cy="4242300"/>
            </a:xfrm>
          </p:grpSpPr>
          <p:sp>
            <p:nvSpPr>
              <p:cNvPr id="127" name="Google Shape;127;p8"/>
              <p:cNvSpPr/>
              <p:nvPr/>
            </p:nvSpPr>
            <p:spPr>
              <a:xfrm rot="5400000">
                <a:off x="-516548" y="1178699"/>
                <a:ext cx="4242300" cy="18849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8" name="Google Shape;128;p8"/>
              <p:cNvCxnSpPr/>
              <p:nvPr/>
            </p:nvCxnSpPr>
            <p:spPr>
              <a:xfrm>
                <a:off x="793708" y="3111827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Google Shape;129;p8"/>
              <p:cNvCxnSpPr/>
              <p:nvPr/>
            </p:nvCxnSpPr>
            <p:spPr>
              <a:xfrm>
                <a:off x="793708" y="710870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30" name="Google Shape;130;p8"/>
            <p:cNvGrpSpPr/>
            <p:nvPr/>
          </p:nvGrpSpPr>
          <p:grpSpPr>
            <a:xfrm>
              <a:off x="1521511" y="1246637"/>
              <a:ext cx="1660429" cy="1960956"/>
              <a:chOff x="5827464" y="1399010"/>
              <a:chExt cx="4436091" cy="5238997"/>
            </a:xfrm>
          </p:grpSpPr>
          <p:pic>
            <p:nvPicPr>
              <p:cNvPr id="131" name="Google Shape;131;p8"/>
              <p:cNvPicPr preferRelativeResize="0"/>
              <p:nvPr/>
            </p:nvPicPr>
            <p:blipFill rotWithShape="1">
              <a:blip r:embed="rId3">
                <a:alphaModFix/>
              </a:blip>
              <a:srcRect l="16154" t="7720" r="14154" b="19440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32" name="Google Shape;132;p8"/>
              <p:cNvPicPr preferRelativeResize="0"/>
              <p:nvPr/>
            </p:nvPicPr>
            <p:blipFill rotWithShape="1">
              <a:blip r:embed="rId4">
                <a:alphaModFix/>
              </a:blip>
              <a:srcRect l="-3187" t="85300" r="14155" b="-2881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3" name="Google Shape;133;p8"/>
          <p:cNvSpPr/>
          <p:nvPr/>
        </p:nvSpPr>
        <p:spPr>
          <a:xfrm>
            <a:off x="7315200" y="2130225"/>
            <a:ext cx="3514800" cy="3514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1362074" y="2120697"/>
            <a:ext cx="3514800" cy="3514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8060239" y="4541628"/>
            <a:ext cx="233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84106"/>
                </a:solidFill>
              </a:rPr>
              <a:t>과소비 방지</a:t>
            </a:r>
            <a:endParaRPr sz="2400" b="1">
              <a:solidFill>
                <a:srgbClr val="684106"/>
              </a:solidFill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4120050" y="1907877"/>
            <a:ext cx="3940200" cy="3940200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5">
            <a:alphaModFix/>
          </a:blip>
          <a:srcRect l="16154" t="7720" r="14154" b="19440"/>
          <a:stretch/>
        </p:blipFill>
        <p:spPr>
          <a:xfrm>
            <a:off x="5265032" y="3040494"/>
            <a:ext cx="1662011" cy="1962827"/>
          </a:xfrm>
          <a:prstGeom prst="rect">
            <a:avLst/>
          </a:prstGeom>
          <a:noFill/>
          <a:ln>
            <a:noFill/>
          </a:ln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38" name="Google Shape;138;p8"/>
          <p:cNvGrpSpPr/>
          <p:nvPr/>
        </p:nvGrpSpPr>
        <p:grpSpPr>
          <a:xfrm>
            <a:off x="5654751" y="2752627"/>
            <a:ext cx="834334" cy="230100"/>
            <a:chOff x="5435701" y="1021996"/>
            <a:chExt cx="834334" cy="230100"/>
          </a:xfrm>
        </p:grpSpPr>
        <p:sp>
          <p:nvSpPr>
            <p:cNvPr id="139" name="Google Shape;139;p8"/>
            <p:cNvSpPr/>
            <p:nvPr/>
          </p:nvSpPr>
          <p:spPr>
            <a:xfrm>
              <a:off x="5435701" y="1021996"/>
              <a:ext cx="230100" cy="230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5737818" y="1021996"/>
              <a:ext cx="230100" cy="230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039935" y="1021996"/>
              <a:ext cx="230100" cy="230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8"/>
          <p:cNvSpPr txBox="1"/>
          <p:nvPr/>
        </p:nvSpPr>
        <p:spPr>
          <a:xfrm>
            <a:off x="1782439" y="4610703"/>
            <a:ext cx="233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84106"/>
                </a:solidFill>
              </a:rPr>
              <a:t>냉장고 속 식품</a:t>
            </a:r>
            <a:endParaRPr sz="2400" b="1">
              <a:solidFill>
                <a:srgbClr val="68410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84106"/>
                </a:solidFill>
              </a:rPr>
              <a:t>적극 활용</a:t>
            </a:r>
            <a:endParaRPr sz="2400" b="1">
              <a:solidFill>
                <a:srgbClr val="684106"/>
              </a:solidFill>
            </a:endParaRPr>
          </a:p>
        </p:txBody>
      </p:sp>
      <p:pic>
        <p:nvPicPr>
          <p:cNvPr id="143" name="Google Shape;14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7230" y="2752626"/>
            <a:ext cx="1623645" cy="162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7662" y="2733450"/>
            <a:ext cx="1662023" cy="166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193476" y="347350"/>
            <a:ext cx="39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</a:rPr>
              <a:t>02 기존 유사 앱의 사전조사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193482" y="675150"/>
            <a:ext cx="199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C3C"/>
                </a:solidFill>
              </a:rPr>
              <a:t>어플(1)</a:t>
            </a:r>
            <a:endParaRPr/>
          </a:p>
        </p:txBody>
      </p:sp>
      <p:sp>
        <p:nvSpPr>
          <p:cNvPr id="152" name="Google Shape;152;p9"/>
          <p:cNvSpPr txBox="1"/>
          <p:nvPr/>
        </p:nvSpPr>
        <p:spPr>
          <a:xfrm>
            <a:off x="402934" y="2483846"/>
            <a:ext cx="34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3C47D"/>
                </a:solidFill>
              </a:rPr>
              <a:t>만개의 레시피</a:t>
            </a:r>
            <a:endParaRPr sz="3600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402924" y="3673576"/>
            <a:ext cx="501481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10만 개 이상의 레시피, 국내 최대의 레시피 앱</a:t>
            </a:r>
            <a:endParaRPr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본인만의 레시피를 등록할 수 있음</a:t>
            </a:r>
            <a:endParaRPr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다양한 카테고리별로 레시피를 추천받을 수 있음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154" name="Google Shape;154;p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</p:grpSpPr>
        <p:grpSp>
          <p:nvGrpSpPr>
            <p:cNvPr id="155" name="Google Shape;155;p9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</p:grpSpPr>
          <p:sp>
            <p:nvSpPr>
              <p:cNvPr id="156" name="Google Shape;156;p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7" name="Google Shape;157;p9"/>
              <p:cNvCxnSpPr/>
              <p:nvPr/>
            </p:nvCxnSpPr>
            <p:spPr>
              <a:xfrm>
                <a:off x="793708" y="3111827"/>
                <a:ext cx="16619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8" name="Google Shape;158;p9"/>
              <p:cNvCxnSpPr/>
              <p:nvPr/>
            </p:nvCxnSpPr>
            <p:spPr>
              <a:xfrm>
                <a:off x="793708" y="710870"/>
                <a:ext cx="16619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59" name="Google Shape;159;p9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60" name="Google Shape;160;p9"/>
              <p:cNvPicPr preferRelativeResize="0"/>
              <p:nvPr/>
            </p:nvPicPr>
            <p:blipFill rotWithShape="1">
              <a:blip r:embed="rId3">
                <a:alphaModFix/>
              </a:blip>
              <a:srcRect l="16153" t="7721" r="14156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61" name="Google Shape;161;p9"/>
              <p:cNvPicPr preferRelativeResize="0"/>
              <p:nvPr/>
            </p:nvPicPr>
            <p:blipFill rotWithShape="1">
              <a:blip r:embed="rId4">
                <a:alphaModFix/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62" name="Google Shape;162;p9"/>
          <p:cNvCxnSpPr/>
          <p:nvPr/>
        </p:nvCxnSpPr>
        <p:spPr>
          <a:xfrm>
            <a:off x="5310425" y="2249700"/>
            <a:ext cx="0" cy="3528900"/>
          </a:xfrm>
          <a:prstGeom prst="straightConnector1">
            <a:avLst/>
          </a:prstGeom>
          <a:noFill/>
          <a:ln w="9525" cap="flat" cmpd="sng">
            <a:solidFill>
              <a:srgbClr val="DD8C07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63" name="Google Shape;16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050" y="1335550"/>
            <a:ext cx="2592249" cy="48374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4" name="Google Shape;16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8902" y="1335551"/>
            <a:ext cx="2592249" cy="48374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>
            <a:off x="0" y="321392"/>
            <a:ext cx="104700" cy="79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193476" y="347350"/>
            <a:ext cx="39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</a:rPr>
              <a:t>02 기존 유사 앱의 사전조사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193482" y="675150"/>
            <a:ext cx="199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C3C"/>
                </a:solidFill>
              </a:rPr>
              <a:t>어플(2)</a:t>
            </a:r>
            <a:endParaRPr/>
          </a:p>
        </p:txBody>
      </p:sp>
      <p:sp>
        <p:nvSpPr>
          <p:cNvPr id="172" name="Google Shape;172;p10"/>
          <p:cNvSpPr txBox="1"/>
          <p:nvPr/>
        </p:nvSpPr>
        <p:spPr>
          <a:xfrm>
            <a:off x="402934" y="2483846"/>
            <a:ext cx="34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D85C6"/>
                </a:solidFill>
              </a:rPr>
              <a:t>해먹</a:t>
            </a:r>
            <a:r>
              <a:rPr lang="en-US" sz="3600">
                <a:solidFill>
                  <a:srgbClr val="FF932F"/>
                </a:solidFill>
              </a:rPr>
              <a:t>남녀</a:t>
            </a:r>
            <a:endParaRPr sz="3600">
              <a:solidFill>
                <a:srgbClr val="FF93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402924" y="3673576"/>
            <a:ext cx="50148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본인만의 레시피를 등록할 수 있음</a:t>
            </a:r>
            <a:endParaRPr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주거 유형 별로 알 맞은 레시피 추천 </a:t>
            </a:r>
            <a:endParaRPr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육류, 채소류등 재료에 알맞은 요리 추천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174" name="Google Shape;174;p10"/>
          <p:cNvGrpSpPr/>
          <p:nvPr/>
        </p:nvGrpSpPr>
        <p:grpSpPr>
          <a:xfrm flipH="1">
            <a:off x="11374436" y="0"/>
            <a:ext cx="579130" cy="1228136"/>
            <a:chOff x="1066149" y="-1"/>
            <a:chExt cx="2336145" cy="4954158"/>
          </a:xfrm>
        </p:grpSpPr>
        <p:grpSp>
          <p:nvGrpSpPr>
            <p:cNvPr id="175" name="Google Shape;175;p10"/>
            <p:cNvGrpSpPr/>
            <p:nvPr/>
          </p:nvGrpSpPr>
          <p:grpSpPr>
            <a:xfrm>
              <a:off x="1066149" y="-1"/>
              <a:ext cx="2336145" cy="4954158"/>
              <a:chOff x="662152" y="-1"/>
              <a:chExt cx="1884900" cy="4242300"/>
            </a:xfrm>
          </p:grpSpPr>
          <p:sp>
            <p:nvSpPr>
              <p:cNvPr id="176" name="Google Shape;176;p10"/>
              <p:cNvSpPr/>
              <p:nvPr/>
            </p:nvSpPr>
            <p:spPr>
              <a:xfrm rot="5400000">
                <a:off x="-516548" y="1178699"/>
                <a:ext cx="4242300" cy="18849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7" name="Google Shape;177;p10"/>
              <p:cNvCxnSpPr/>
              <p:nvPr/>
            </p:nvCxnSpPr>
            <p:spPr>
              <a:xfrm>
                <a:off x="793708" y="3111827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8" name="Google Shape;178;p10"/>
              <p:cNvCxnSpPr/>
              <p:nvPr/>
            </p:nvCxnSpPr>
            <p:spPr>
              <a:xfrm>
                <a:off x="793708" y="710870"/>
                <a:ext cx="166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79" name="Google Shape;179;p10"/>
            <p:cNvGrpSpPr/>
            <p:nvPr/>
          </p:nvGrpSpPr>
          <p:grpSpPr>
            <a:xfrm>
              <a:off x="1521511" y="1246637"/>
              <a:ext cx="1660429" cy="1960956"/>
              <a:chOff x="5827464" y="1399010"/>
              <a:chExt cx="4436091" cy="5238997"/>
            </a:xfrm>
          </p:grpSpPr>
          <p:pic>
            <p:nvPicPr>
              <p:cNvPr id="180" name="Google Shape;180;p10"/>
              <p:cNvPicPr preferRelativeResize="0"/>
              <p:nvPr/>
            </p:nvPicPr>
            <p:blipFill rotWithShape="1">
              <a:blip r:embed="rId3">
                <a:alphaModFix/>
              </a:blip>
              <a:srcRect l="16154" t="7720" r="14154" b="19440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254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4">
                <a:alphaModFix/>
              </a:blip>
              <a:srcRect l="-3187" t="85300" r="14155" b="-2881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82" name="Google Shape;182;p10"/>
          <p:cNvCxnSpPr/>
          <p:nvPr/>
        </p:nvCxnSpPr>
        <p:spPr>
          <a:xfrm>
            <a:off x="5310425" y="2249700"/>
            <a:ext cx="0" cy="3528900"/>
          </a:xfrm>
          <a:prstGeom prst="straightConnector1">
            <a:avLst/>
          </a:prstGeom>
          <a:noFill/>
          <a:ln w="9525" cap="flat" cmpd="sng">
            <a:solidFill>
              <a:srgbClr val="DD8C07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83" name="Google Shape;18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475" y="1313354"/>
            <a:ext cx="2592249" cy="48818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4" name="Google Shape;18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8346" y="1313372"/>
            <a:ext cx="2592249" cy="48817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/>
          <p:nvPr/>
        </p:nvSpPr>
        <p:spPr>
          <a:xfrm>
            <a:off x="0" y="321392"/>
            <a:ext cx="104700" cy="79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193508" y="347350"/>
            <a:ext cx="595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rgbClr val="3C3C3C"/>
                </a:solidFill>
              </a:rPr>
              <a:t>3</a:t>
            </a:r>
            <a:r>
              <a:rPr lang="en-US"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C3C3C"/>
                </a:solidFill>
              </a:rPr>
              <a:t>창의성 및 독창성</a:t>
            </a:r>
            <a:endParaRPr sz="1800">
              <a:solidFill>
                <a:srgbClr val="3C3C3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C3C3C"/>
              </a:solidFill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193481" y="675150"/>
            <a:ext cx="377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"/>
          <p:cNvSpPr/>
          <p:nvPr/>
        </p:nvSpPr>
        <p:spPr>
          <a:xfrm>
            <a:off x="703503" y="1612900"/>
            <a:ext cx="2870100" cy="2870100"/>
          </a:xfrm>
          <a:prstGeom prst="ellipse">
            <a:avLst/>
          </a:prstGeom>
          <a:solidFill>
            <a:srgbClr val="F9CB9C"/>
          </a:solidFill>
          <a:ln>
            <a:noFill/>
          </a:ln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1"/>
          <p:cNvSpPr/>
          <p:nvPr/>
        </p:nvSpPr>
        <p:spPr>
          <a:xfrm>
            <a:off x="4660900" y="1612900"/>
            <a:ext cx="2870100" cy="2870100"/>
          </a:xfrm>
          <a:prstGeom prst="ellipse">
            <a:avLst/>
          </a:prstGeom>
          <a:solidFill>
            <a:srgbClr val="F9CB9C"/>
          </a:solidFill>
          <a:ln>
            <a:noFill/>
          </a:ln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8618297" y="1612900"/>
            <a:ext cx="2870100" cy="2870100"/>
          </a:xfrm>
          <a:prstGeom prst="ellipse">
            <a:avLst/>
          </a:prstGeom>
          <a:solidFill>
            <a:srgbClr val="F9CB9C"/>
          </a:solidFill>
          <a:ln>
            <a:noFill/>
          </a:ln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1"/>
          <p:cNvSpPr txBox="1"/>
          <p:nvPr/>
        </p:nvSpPr>
        <p:spPr>
          <a:xfrm>
            <a:off x="1218525" y="5202500"/>
            <a:ext cx="101841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84106"/>
                </a:solidFill>
              </a:rPr>
              <a:t>냉장고 속의 재료를 관리할 수 있음 (개수, 용량)</a:t>
            </a:r>
            <a:endParaRPr sz="2000">
              <a:solidFill>
                <a:srgbClr val="68410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84106"/>
                </a:solidFill>
              </a:rPr>
              <a:t>냉장고 속의 재료를 선택하면 바로 만들 수 있는 레시피 제공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196" name="Google Shape;196;p11"/>
          <p:cNvSpPr/>
          <p:nvPr/>
        </p:nvSpPr>
        <p:spPr>
          <a:xfrm rot="-5400000" flipH="1">
            <a:off x="11050118" y="324450"/>
            <a:ext cx="1227900" cy="579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11"/>
          <p:cNvCxnSpPr/>
          <p:nvPr/>
        </p:nvCxnSpPr>
        <p:spPr>
          <a:xfrm rot="10800000">
            <a:off x="11402595" y="900669"/>
            <a:ext cx="510600" cy="0"/>
          </a:xfrm>
          <a:prstGeom prst="straightConnector1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11"/>
          <p:cNvCxnSpPr/>
          <p:nvPr/>
        </p:nvCxnSpPr>
        <p:spPr>
          <a:xfrm rot="10800000">
            <a:off x="11402595" y="205750"/>
            <a:ext cx="510600" cy="0"/>
          </a:xfrm>
          <a:prstGeom prst="straightConnector1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199" name="Google Shape;199;p11"/>
          <p:cNvGrpSpPr/>
          <p:nvPr/>
        </p:nvGrpSpPr>
        <p:grpSpPr>
          <a:xfrm flipH="1">
            <a:off x="11428916" y="309023"/>
            <a:ext cx="411669" cy="486179"/>
            <a:chOff x="5827464" y="1399010"/>
            <a:chExt cx="4436091" cy="5238997"/>
          </a:xfrm>
        </p:grpSpPr>
        <p:pic>
          <p:nvPicPr>
            <p:cNvPr id="200" name="Google Shape;200;p11"/>
            <p:cNvPicPr preferRelativeResize="0"/>
            <p:nvPr/>
          </p:nvPicPr>
          <p:blipFill rotWithShape="1">
            <a:blip r:embed="rId3">
              <a:alphaModFix/>
            </a:blip>
            <a:srcRect l="16154" t="7720" r="14154" b="19440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noFill/>
            <a:ln>
              <a:noFill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01" name="Google Shape;201;p11"/>
            <p:cNvPicPr preferRelativeResize="0"/>
            <p:nvPr/>
          </p:nvPicPr>
          <p:blipFill rotWithShape="1">
            <a:blip r:embed="rId4">
              <a:alphaModFix/>
            </a:blip>
            <a:srcRect l="-3187" t="85300" r="14155" b="-2881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noFill/>
            <a:ln>
              <a:noFill/>
            </a:ln>
            <a:effectLst>
              <a:outerShdw dist="254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202" name="Google Shape;20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8530" y="2405796"/>
            <a:ext cx="1847850" cy="128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1825" y="2110846"/>
            <a:ext cx="1721902" cy="172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9600" y="1950550"/>
            <a:ext cx="2142226" cy="214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"/>
          <p:cNvSpPr txBox="1"/>
          <p:nvPr/>
        </p:nvSpPr>
        <p:spPr>
          <a:xfrm>
            <a:off x="193465" y="675150"/>
            <a:ext cx="51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C3C"/>
                </a:solidFill>
              </a:rPr>
              <a:t>기존 유사 앱과의 차이점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367</Words>
  <Application>Microsoft Office PowerPoint</Application>
  <PresentationFormat>와이드스크린</PresentationFormat>
  <Paragraphs>97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T1</cp:lastModifiedBy>
  <cp:revision>2</cp:revision>
  <dcterms:modified xsi:type="dcterms:W3CDTF">2019-04-08T06:38:36Z</dcterms:modified>
</cp:coreProperties>
</file>